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3" r:id="rId6"/>
    <p:sldId id="266" r:id="rId7"/>
    <p:sldId id="267" r:id="rId8"/>
    <p:sldId id="277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598" autoAdjust="0"/>
  </p:normalViewPr>
  <p:slideViewPr>
    <p:cSldViewPr snapToGrid="0">
      <p:cViewPr varScale="1">
        <p:scale>
          <a:sx n="115" d="100"/>
          <a:sy n="115" d="100"/>
        </p:scale>
        <p:origin x="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3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7151" y="0"/>
            <a:ext cx="718876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547C261-E188-B3A2-7828-1F9143660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20" b="6540"/>
          <a:stretch/>
        </p:blipFill>
        <p:spPr bwMode="auto">
          <a:xfrm>
            <a:off x="7760971" y="0"/>
            <a:ext cx="419480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1871" y="5246751"/>
            <a:ext cx="9379759" cy="1542422"/>
          </a:xfrm>
          <a:scene3d>
            <a:camera prst="orthographicFront"/>
            <a:lightRig rig="threePt" dir="t"/>
          </a:scene3d>
          <a:sp3d extrusionH="76200">
            <a:extrusionClr>
              <a:schemeClr val="bg1"/>
            </a:extrusionClr>
          </a:sp3d>
        </p:spPr>
        <p:txBody>
          <a:bodyPr>
            <a:normAutofit/>
          </a:bodyPr>
          <a:lstStyle/>
          <a:p>
            <a:r>
              <a:rPr lang="en-US" sz="8800" spc="300" dirty="0">
                <a:ln w="349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Steven Hoyt</a:t>
            </a:r>
          </a:p>
        </p:txBody>
      </p:sp>
      <p:pic>
        <p:nvPicPr>
          <p:cNvPr id="3" name="Picture 6" descr="Amazon.com: Adoboloco Hot Sauce Hamajang Hawaiian Spicy Chili Sauce 5oz -  Very Hot Smoked Ghost Pepper Chili Sauce - Featured on Hot Ones!">
            <a:extLst>
              <a:ext uri="{FF2B5EF4-FFF2-40B4-BE49-F238E27FC236}">
                <a16:creationId xmlns:a16="http://schemas.microsoft.com/office/drawing/2014/main" id="{A34FD504-8CD6-0275-2B97-A1C5AEE4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83" y="671231"/>
            <a:ext cx="456576" cy="17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77" y="2162728"/>
            <a:ext cx="6835182" cy="2366683"/>
          </a:xfrm>
        </p:spPr>
        <p:txBody>
          <a:bodyPr/>
          <a:lstStyle/>
          <a:p>
            <a:r>
              <a:rPr lang="en-US" dirty="0"/>
              <a:t>was a journey all over.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E66175-723B-A8FC-5879-9B79B274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59" y="1376858"/>
            <a:ext cx="3592768" cy="20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EC53D4-573B-2E5F-60DC-4DAC94F2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77" y="1212700"/>
            <a:ext cx="3855757" cy="23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082633D-27F6-BAA7-2A2A-60FCAE848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29412"/>
            <a:ext cx="3755679" cy="23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62373F8-DD37-2DF3-5073-8D515E55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78" y="4535802"/>
            <a:ext cx="3325974" cy="23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B43DB1-637C-A4F4-4196-0799B5BB87B4}"/>
              </a:ext>
            </a:extLst>
          </p:cNvPr>
          <p:cNvSpPr txBox="1"/>
          <p:nvPr/>
        </p:nvSpPr>
        <p:spPr>
          <a:xfrm>
            <a:off x="5066894" y="661567"/>
            <a:ext cx="2674205" cy="3108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Langley AFB</a:t>
            </a:r>
            <a:br>
              <a:rPr lang="en-US" sz="2800" dirty="0"/>
            </a:br>
            <a:r>
              <a:rPr lang="en-US" sz="2800" dirty="0"/>
              <a:t>Robins AFB</a:t>
            </a:r>
            <a:br>
              <a:rPr lang="en-US" sz="2800" dirty="0"/>
            </a:br>
            <a:r>
              <a:rPr lang="en-US" sz="2800" dirty="0" err="1"/>
              <a:t>Brunssum</a:t>
            </a:r>
            <a:r>
              <a:rPr lang="en-US" sz="2800" dirty="0"/>
              <a:t> AB</a:t>
            </a:r>
            <a:br>
              <a:rPr lang="en-US" sz="2800" dirty="0"/>
            </a:br>
            <a:r>
              <a:rPr lang="en-US" sz="2800" dirty="0"/>
              <a:t>Izmir AS</a:t>
            </a:r>
            <a:br>
              <a:rPr lang="en-US" sz="2800" dirty="0"/>
            </a:br>
            <a:r>
              <a:rPr lang="en-US" sz="2800" dirty="0"/>
              <a:t>Eglin AFB</a:t>
            </a:r>
          </a:p>
          <a:p>
            <a:pPr algn="r"/>
            <a:r>
              <a:rPr lang="en-US" sz="2800" dirty="0"/>
              <a:t>Hill AFB</a:t>
            </a:r>
          </a:p>
          <a:p>
            <a:pPr algn="r"/>
            <a:r>
              <a:rPr lang="en-US" sz="2800" dirty="0"/>
              <a:t>Lackland AFB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E23992C4-2272-C519-E53E-C81CE5BCDEFC}"/>
              </a:ext>
            </a:extLst>
          </p:cNvPr>
          <p:cNvSpPr txBox="1">
            <a:spLocks/>
          </p:cNvSpPr>
          <p:nvPr/>
        </p:nvSpPr>
        <p:spPr>
          <a:xfrm>
            <a:off x="201168" y="312854"/>
            <a:ext cx="4619068" cy="69742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Growing Up…</a:t>
            </a:r>
          </a:p>
        </p:txBody>
      </p:sp>
      <p:pic>
        <p:nvPicPr>
          <p:cNvPr id="1028" name="Picture 4" descr="Mount Ogden | Hiking route in Utah | FATMAP">
            <a:extLst>
              <a:ext uri="{FF2B5EF4-FFF2-40B4-BE49-F238E27FC236}">
                <a16:creationId xmlns:a16="http://schemas.microsoft.com/office/drawing/2014/main" id="{302C289C-CA70-C987-88AA-764CD695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688" y="3954698"/>
            <a:ext cx="3025304" cy="22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0C3AD-AE86-F607-990A-F53AADFF61BA}"/>
              </a:ext>
            </a:extLst>
          </p:cNvPr>
          <p:cNvSpPr txBox="1"/>
          <p:nvPr/>
        </p:nvSpPr>
        <p:spPr>
          <a:xfrm>
            <a:off x="9583806" y="3868094"/>
            <a:ext cx="1973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FF00"/>
                </a:solidFill>
                <a:latin typeface="Impact" panose="020B0806030902050204" pitchFamily="34" charset="0"/>
              </a:rPr>
              <a:t>MT. OGDEN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BD4C1-BCE2-6D2F-F39D-0BD8D8913E9C}"/>
              </a:ext>
            </a:extLst>
          </p:cNvPr>
          <p:cNvSpPr txBox="1"/>
          <p:nvPr/>
        </p:nvSpPr>
        <p:spPr>
          <a:xfrm>
            <a:off x="10290178" y="4364683"/>
            <a:ext cx="54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Impact" panose="020B0806030902050204" pitchFamily="34" charset="0"/>
              </a:rPr>
              <a:t>UTAH</a:t>
            </a:r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38">
            <a:extLst>
              <a:ext uri="{FF2B5EF4-FFF2-40B4-BE49-F238E27FC236}">
                <a16:creationId xmlns:a16="http://schemas.microsoft.com/office/drawing/2014/main" id="{34AFF4FA-52D8-902C-93E0-7FAE23CB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76" y="0"/>
            <a:ext cx="8111321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23" y="4943973"/>
            <a:ext cx="3777558" cy="3187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artist</a:t>
            </a:r>
            <a:br>
              <a:rPr lang="en-US" dirty="0"/>
            </a:br>
            <a:r>
              <a:rPr lang="en-US" dirty="0"/>
              <a:t>gamer</a:t>
            </a:r>
            <a:br>
              <a:rPr lang="en-US" dirty="0"/>
            </a:br>
            <a:r>
              <a:rPr lang="en-US" dirty="0"/>
              <a:t>traveler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3A8CC-31A6-7C20-3E68-5F745EE3262B}"/>
              </a:ext>
            </a:extLst>
          </p:cNvPr>
          <p:cNvSpPr txBox="1"/>
          <p:nvPr/>
        </p:nvSpPr>
        <p:spPr>
          <a:xfrm>
            <a:off x="861858" y="5299768"/>
            <a:ext cx="20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masis MT Pro Black" panose="02040A04050005020304" pitchFamily="18" charset="0"/>
              </a:rPr>
              <a:t>contemporary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17C4D-4097-4BDF-30D9-1B8C56582FAF}"/>
              </a:ext>
            </a:extLst>
          </p:cNvPr>
          <p:cNvSpPr txBox="1"/>
          <p:nvPr/>
        </p:nvSpPr>
        <p:spPr>
          <a:xfrm>
            <a:off x="1043410" y="5894218"/>
            <a:ext cx="152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masis MT Pro Black" panose="02040A04050005020304" pitchFamily="18" charset="0"/>
              </a:rPr>
              <a:t>FPS &amp;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F2EF6-2D9E-B698-CCA1-B0992ED9A4FB}"/>
              </a:ext>
            </a:extLst>
          </p:cNvPr>
          <p:cNvSpPr txBox="1"/>
          <p:nvPr/>
        </p:nvSpPr>
        <p:spPr>
          <a:xfrm>
            <a:off x="526839" y="647255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masis MT Pro Black" panose="02040A04050005020304" pitchFamily="18" charset="0"/>
              </a:rPr>
              <a:t>small-time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2EF68618-EE2F-433F-50AA-5FB16D650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1" y="385442"/>
            <a:ext cx="2965578" cy="39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364919E-D539-6117-4955-4E17367F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78" y="3114675"/>
            <a:ext cx="8111321" cy="37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1AFD00CF-D307-E9C5-658A-CD9437F8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49" y="385442"/>
            <a:ext cx="2184727" cy="29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drawing of a person wearing a mask&#10;&#10;Description automatically generated">
            <a:extLst>
              <a:ext uri="{FF2B5EF4-FFF2-40B4-BE49-F238E27FC236}">
                <a16:creationId xmlns:a16="http://schemas.microsoft.com/office/drawing/2014/main" id="{ADB41FAB-989D-1712-565B-D736CD69A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449" y="3559590"/>
            <a:ext cx="1701512" cy="1451909"/>
          </a:xfrm>
          <a:prstGeom prst="rect">
            <a:avLst/>
          </a:prstGeom>
        </p:spPr>
      </p:pic>
      <p:pic>
        <p:nvPicPr>
          <p:cNvPr id="40" name="Picture 3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97E0685-2F72-75DE-E10E-8DBD518E4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590" y="1308449"/>
            <a:ext cx="2358349" cy="3198627"/>
          </a:xfrm>
          <a:prstGeom prst="rect">
            <a:avLst/>
          </a:prstGeom>
        </p:spPr>
      </p:pic>
      <p:sp>
        <p:nvSpPr>
          <p:cNvPr id="41" name="Title 17">
            <a:extLst>
              <a:ext uri="{FF2B5EF4-FFF2-40B4-BE49-F238E27FC236}">
                <a16:creationId xmlns:a16="http://schemas.microsoft.com/office/drawing/2014/main" id="{3BCF5CF0-25E4-DB3E-2124-2ADFFA056B65}"/>
              </a:ext>
            </a:extLst>
          </p:cNvPr>
          <p:cNvSpPr txBox="1">
            <a:spLocks/>
          </p:cNvSpPr>
          <p:nvPr/>
        </p:nvSpPr>
        <p:spPr>
          <a:xfrm>
            <a:off x="352996" y="4629591"/>
            <a:ext cx="2404402" cy="7691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am a…</a:t>
            </a:r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021" y="899333"/>
            <a:ext cx="9523655" cy="769115"/>
          </a:xfrm>
        </p:spPr>
        <p:txBody>
          <a:bodyPr/>
          <a:lstStyle/>
          <a:p>
            <a:r>
              <a:rPr lang="en-US" dirty="0" err="1"/>
              <a:t>Netman</a:t>
            </a:r>
            <a:r>
              <a:rPr lang="en-US" dirty="0"/>
              <a:t> Technician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6075751" cy="3454624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years CST in Germany</a:t>
            </a:r>
          </a:p>
          <a:p>
            <a:pPr lvl="1" indent="0">
              <a:buNone/>
            </a:pPr>
            <a:r>
              <a:rPr lang="en-US" dirty="0"/>
              <a:t>- Lots of computers. Too many.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years </a:t>
            </a:r>
            <a:r>
              <a:rPr lang="en-US" dirty="0" err="1"/>
              <a:t>backshop</a:t>
            </a:r>
            <a:r>
              <a:rPr lang="en-US" dirty="0"/>
              <a:t> </a:t>
            </a:r>
            <a:r>
              <a:rPr lang="en-US" dirty="0" err="1"/>
              <a:t>netman</a:t>
            </a:r>
            <a:r>
              <a:rPr lang="en-US" dirty="0"/>
              <a:t> in Maryland</a:t>
            </a:r>
          </a:p>
          <a:p>
            <a:pPr lvl="1" indent="0">
              <a:buNone/>
            </a:pPr>
            <a:r>
              <a:rPr lang="en-US" dirty="0"/>
              <a:t>- Lots of phones. </a:t>
            </a:r>
            <a:r>
              <a:rPr lang="en-US" u="sng" dirty="0"/>
              <a:t>Way</a:t>
            </a:r>
            <a:r>
              <a:rPr lang="en-US" dirty="0"/>
              <a:t> too many.</a:t>
            </a:r>
          </a:p>
          <a:p>
            <a:pPr lvl="1" indent="0">
              <a:buNone/>
            </a:pPr>
            <a:r>
              <a:rPr lang="en-US" dirty="0"/>
              <a:t>- </a:t>
            </a:r>
            <a:r>
              <a:rPr lang="en-US" dirty="0" err="1"/>
              <a:t>Taclanes</a:t>
            </a:r>
            <a:r>
              <a:rPr lang="en-US" dirty="0"/>
              <a:t> always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years QA and WIT also in Maryland</a:t>
            </a:r>
          </a:p>
          <a:p>
            <a:pPr lvl="1" indent="0">
              <a:buNone/>
            </a:pPr>
            <a:r>
              <a:rPr lang="en-US" dirty="0"/>
              <a:t>- Lots of exercises. Can’t get enough.</a:t>
            </a:r>
          </a:p>
        </p:txBody>
      </p:sp>
      <p:pic>
        <p:nvPicPr>
          <p:cNvPr id="2052" name="Picture 4" descr="Networking, Cloud, and Cybersecurity Solutions - Cisco">
            <a:extLst>
              <a:ext uri="{FF2B5EF4-FFF2-40B4-BE49-F238E27FC236}">
                <a16:creationId xmlns:a16="http://schemas.microsoft.com/office/drawing/2014/main" id="{40D91890-3273-3794-64EB-974B3446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 : CISCO 8841 VoIP Phone (Renewed) (Power Supply Not Included) :  Office Products">
            <a:extLst>
              <a:ext uri="{FF2B5EF4-FFF2-40B4-BE49-F238E27FC236}">
                <a16:creationId xmlns:a16="http://schemas.microsoft.com/office/drawing/2014/main" id="{A7F949F4-BDAB-F08D-B66C-6099D138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sco Catalyst 9300 Series Switches Data Sheet - Cisco">
            <a:extLst>
              <a:ext uri="{FF2B5EF4-FFF2-40B4-BE49-F238E27FC236}">
                <a16:creationId xmlns:a16="http://schemas.microsoft.com/office/drawing/2014/main" id="{11A5BB19-87D6-32F8-388D-E6D22941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53" y="484060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CLANE-Micro (KG-175D) Encryptor - General Dynamics Mission Systems">
            <a:extLst>
              <a:ext uri="{FF2B5EF4-FFF2-40B4-BE49-F238E27FC236}">
                <a16:creationId xmlns:a16="http://schemas.microsoft.com/office/drawing/2014/main" id="{172F8ADF-8A6C-A96D-B5B3-7919E129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82" y="2782389"/>
            <a:ext cx="3153808" cy="17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7">
            <a:extLst>
              <a:ext uri="{FF2B5EF4-FFF2-40B4-BE49-F238E27FC236}">
                <a16:creationId xmlns:a16="http://schemas.microsoft.com/office/drawing/2014/main" id="{61F6D517-3A1E-7B95-1675-C0FC02E1CE66}"/>
              </a:ext>
            </a:extLst>
          </p:cNvPr>
          <p:cNvSpPr txBox="1">
            <a:spLocks/>
          </p:cNvSpPr>
          <p:nvPr/>
        </p:nvSpPr>
        <p:spPr>
          <a:xfrm>
            <a:off x="201168" y="-55162"/>
            <a:ext cx="2731914" cy="1025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USAF…</a:t>
            </a:r>
          </a:p>
        </p:txBody>
      </p:sp>
      <p:sp>
        <p:nvSpPr>
          <p:cNvPr id="7" name="Title 17">
            <a:extLst>
              <a:ext uri="{FF2B5EF4-FFF2-40B4-BE49-F238E27FC236}">
                <a16:creationId xmlns:a16="http://schemas.microsoft.com/office/drawing/2014/main" id="{8788D61E-3A22-F2EF-124B-CF280BC50F76}"/>
              </a:ext>
            </a:extLst>
          </p:cNvPr>
          <p:cNvSpPr txBox="1">
            <a:spLocks/>
          </p:cNvSpPr>
          <p:nvPr/>
        </p:nvSpPr>
        <p:spPr>
          <a:xfrm>
            <a:off x="2814020" y="211352"/>
            <a:ext cx="9523655" cy="769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CST</a:t>
            </a: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07286EBB-B9AB-BA75-16F3-CB7F5C9E5D14}"/>
              </a:ext>
            </a:extLst>
          </p:cNvPr>
          <p:cNvSpPr txBox="1">
            <a:spLocks/>
          </p:cNvSpPr>
          <p:nvPr/>
        </p:nvSpPr>
        <p:spPr>
          <a:xfrm>
            <a:off x="2814020" y="1570068"/>
            <a:ext cx="9678298" cy="76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QA &amp; WIT</a:t>
            </a: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6075751" cy="3454624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</a:t>
            </a:r>
            <a:r>
              <a:rPr lang="en-US" dirty="0" err="1"/>
              <a:t>skillstorm</a:t>
            </a:r>
            <a:r>
              <a:rPr lang="en-US" dirty="0"/>
              <a:t>: OR </a:t>
            </a:r>
            <a:r>
              <a:rPr lang="en-US" dirty="0" err="1"/>
              <a:t>or</a:t>
            </a:r>
            <a:r>
              <a:rPr lang="en-US" dirty="0"/>
              <a:t> CA</a:t>
            </a:r>
          </a:p>
          <a:p>
            <a:pPr lvl="1" indent="0">
              <a:buNone/>
            </a:pPr>
            <a:r>
              <a:rPr lang="en-US" dirty="0"/>
              <a:t>- Get paid, get certs, get paid more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OR </a:t>
            </a:r>
            <a:r>
              <a:rPr lang="en-US" dirty="0" err="1"/>
              <a:t>or</a:t>
            </a:r>
            <a:r>
              <a:rPr lang="en-US" dirty="0"/>
              <a:t> CA: Sweden or Denmark</a:t>
            </a:r>
          </a:p>
          <a:p>
            <a:pPr lvl="1" indent="0">
              <a:buNone/>
            </a:pPr>
            <a:r>
              <a:rPr lang="en-US" dirty="0"/>
              <a:t>-  Med student, lose money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Med school: Education</a:t>
            </a:r>
          </a:p>
          <a:p>
            <a:pPr lvl="1" indent="0">
              <a:buNone/>
            </a:pPr>
            <a:r>
              <a:rPr lang="en-US" dirty="0"/>
              <a:t>- Teach others, lose more money</a:t>
            </a:r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61F6D517-3A1E-7B95-1675-C0FC02E1CE66}"/>
              </a:ext>
            </a:extLst>
          </p:cNvPr>
          <p:cNvSpPr txBox="1">
            <a:spLocks/>
          </p:cNvSpPr>
          <p:nvPr/>
        </p:nvSpPr>
        <p:spPr>
          <a:xfrm>
            <a:off x="381041" y="353268"/>
            <a:ext cx="5943560" cy="930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Going forward…</a:t>
            </a:r>
          </a:p>
        </p:txBody>
      </p:sp>
      <p:sp>
        <p:nvSpPr>
          <p:cNvPr id="9" name="Title 17">
            <a:extLst>
              <a:ext uri="{FF2B5EF4-FFF2-40B4-BE49-F238E27FC236}">
                <a16:creationId xmlns:a16="http://schemas.microsoft.com/office/drawing/2014/main" id="{07286EBB-B9AB-BA75-16F3-CB7F5C9E5D14}"/>
              </a:ext>
            </a:extLst>
          </p:cNvPr>
          <p:cNvSpPr txBox="1">
            <a:spLocks/>
          </p:cNvSpPr>
          <p:nvPr/>
        </p:nvSpPr>
        <p:spPr>
          <a:xfrm>
            <a:off x="5419344" y="1322424"/>
            <a:ext cx="9678298" cy="76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certs, certs, more certs</a:t>
            </a:r>
          </a:p>
        </p:txBody>
      </p:sp>
      <p:pic>
        <p:nvPicPr>
          <p:cNvPr id="4098" name="Picture 2" descr="Cisco DevOps Training: Content and skills - Data Science Courses |  DataScientest">
            <a:extLst>
              <a:ext uri="{FF2B5EF4-FFF2-40B4-BE49-F238E27FC236}">
                <a16:creationId xmlns:a16="http://schemas.microsoft.com/office/drawing/2014/main" id="{DB73918E-0D75-18DD-9260-FCA70CA3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3" y="257651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TIA CASP+ Certification | Certwizard">
            <a:extLst>
              <a:ext uri="{FF2B5EF4-FFF2-40B4-BE49-F238E27FC236}">
                <a16:creationId xmlns:a16="http://schemas.microsoft.com/office/drawing/2014/main" id="{44AB0068-24FE-A8EF-D042-804D4901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3" y="45994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niversity of Copenhagen - Wikipedia">
            <a:extLst>
              <a:ext uri="{FF2B5EF4-FFF2-40B4-BE49-F238E27FC236}">
                <a16:creationId xmlns:a16="http://schemas.microsoft.com/office/drawing/2014/main" id="{3EC62F95-41E4-372D-FF5C-4D0E8058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000" y="3571851"/>
            <a:ext cx="1972492" cy="19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3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7944" y="4947313"/>
            <a:ext cx="4380799" cy="140903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1065" y="1103723"/>
            <a:ext cx="1774539" cy="2325688"/>
          </a:xfrm>
        </p:spPr>
        <p:txBody>
          <a:bodyPr/>
          <a:lstStyle/>
          <a:p>
            <a:r>
              <a:rPr lang="en-US" dirty="0"/>
              <a:t>Stormer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Spotlight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A8CCEC-CB25-E716-90B5-6FFD5342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53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7088C4-7287-DE84-794B-849B1C82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32313"/>
            <a:ext cx="3048000" cy="23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{95D3EC0E-C889-4275-B954-69BDA4FC4921}tf89117832_win32</Template>
  <TotalTime>2430</TotalTime>
  <Words>171</Words>
  <Application>Microsoft Office PowerPoint</Application>
  <PresentationFormat>Widescreen</PresentationFormat>
  <Paragraphs>48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Amasis MT Pro Black</vt:lpstr>
      <vt:lpstr>Arial</vt:lpstr>
      <vt:lpstr>Avenir Next LT Pro</vt:lpstr>
      <vt:lpstr>Calibri</vt:lpstr>
      <vt:lpstr>Impact</vt:lpstr>
      <vt:lpstr>ColorBlockVTI</vt:lpstr>
      <vt:lpstr>PowerPoint Presentation</vt:lpstr>
      <vt:lpstr>was a journey all over.</vt:lpstr>
      <vt:lpstr>artist gamer traveler  </vt:lpstr>
      <vt:lpstr>Netman Technician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STORMER  SPOTLIGHT</dc:title>
  <dc:creator>Steven Hoyt</dc:creator>
  <cp:lastModifiedBy>Steven Hoyt</cp:lastModifiedBy>
  <cp:revision>7</cp:revision>
  <dcterms:created xsi:type="dcterms:W3CDTF">2023-11-13T17:03:37Z</dcterms:created>
  <dcterms:modified xsi:type="dcterms:W3CDTF">2023-11-16T21:08:44Z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